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2" r:id="rId3"/>
    <p:sldId id="259" r:id="rId4"/>
    <p:sldId id="263" r:id="rId5"/>
    <p:sldId id="264" r:id="rId6"/>
    <p:sldId id="269" r:id="rId7"/>
    <p:sldId id="270" r:id="rId8"/>
    <p:sldId id="257" r:id="rId9"/>
    <p:sldId id="258" r:id="rId10"/>
    <p:sldId id="261" r:id="rId11"/>
    <p:sldId id="265" r:id="rId12"/>
    <p:sldId id="266" r:id="rId13"/>
    <p:sldId id="267" r:id="rId14"/>
    <p:sldId id="268" r:id="rId15"/>
    <p:sldId id="260" r:id="rId16"/>
  </p:sldIdLst>
  <p:sldSz cx="9144000" cy="6858000" type="screen4x3"/>
  <p:notesSz cx="68580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258" autoAdjust="0"/>
  </p:normalViewPr>
  <p:slideViewPr>
    <p:cSldViewPr>
      <p:cViewPr varScale="1">
        <p:scale>
          <a:sx n="59" d="100"/>
          <a:sy n="59"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804"/>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61804"/>
          </a:xfrm>
          <a:prstGeom prst="rect">
            <a:avLst/>
          </a:prstGeom>
        </p:spPr>
        <p:txBody>
          <a:bodyPr vert="horz" lIns="91440" tIns="45720" rIns="91440" bIns="45720" rtlCol="0"/>
          <a:lstStyle>
            <a:lvl1pPr algn="r">
              <a:defRPr sz="1200"/>
            </a:lvl1pPr>
          </a:lstStyle>
          <a:p>
            <a:fld id="{31D879BD-5D7D-4DC3-9F16-714E43047932}" type="datetimeFigureOut">
              <a:rPr lang="en-CA" smtClean="0"/>
              <a:t>23/04/2012</a:t>
            </a:fld>
            <a:endParaRPr lang="en-CA"/>
          </a:p>
        </p:txBody>
      </p:sp>
      <p:sp>
        <p:nvSpPr>
          <p:cNvPr id="4" name="Slide Image Placeholder 3"/>
          <p:cNvSpPr>
            <a:spLocks noGrp="1" noRot="1" noChangeAspect="1"/>
          </p:cNvSpPr>
          <p:nvPr>
            <p:ph type="sldImg" idx="2"/>
          </p:nvPr>
        </p:nvSpPr>
        <p:spPr>
          <a:xfrm>
            <a:off x="1120775" y="692150"/>
            <a:ext cx="4616450" cy="3463925"/>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87136"/>
            <a:ext cx="5486400" cy="415623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772668"/>
            <a:ext cx="2971800" cy="461804"/>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772668"/>
            <a:ext cx="2971800" cy="461804"/>
          </a:xfrm>
          <a:prstGeom prst="rect">
            <a:avLst/>
          </a:prstGeom>
        </p:spPr>
        <p:txBody>
          <a:bodyPr vert="horz" lIns="91440" tIns="45720" rIns="91440" bIns="45720" rtlCol="0" anchor="b"/>
          <a:lstStyle>
            <a:lvl1pPr algn="r">
              <a:defRPr sz="1200"/>
            </a:lvl1pPr>
          </a:lstStyle>
          <a:p>
            <a:fld id="{443AFE1B-92AB-4F9C-A296-8FF04546ED41}" type="slidenum">
              <a:rPr lang="en-CA" smtClean="0"/>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443AFE1B-92AB-4F9C-A296-8FF04546ED41}" type="slidenum">
              <a:rPr lang="en-CA" smtClean="0"/>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594425-9E12-4DE0-9390-FD2E7ADB55C4}" type="slidenum">
              <a:rPr lang="en-US"/>
              <a:pPr/>
              <a:t>15</a:t>
            </a:fld>
            <a:endParaRPr lang="en-U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a:t>All of you have brought samples now we’ll spend….time to share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Move to another table and introduce yourself to someone from another</a:t>
            </a:r>
            <a:r>
              <a:rPr lang="en-US" baseline="0" dirty="0" smtClean="0"/>
              <a:t> school.</a:t>
            </a:r>
          </a:p>
          <a:p>
            <a:r>
              <a:rPr lang="en-US" baseline="0" dirty="0" smtClean="0"/>
              <a:t>Talk about the book you have chosen or are considering choosing.</a:t>
            </a:r>
          </a:p>
          <a:p>
            <a:r>
              <a:rPr lang="en-US" baseline="0" dirty="0" smtClean="0"/>
              <a:t>Tell each other about why it is a good fit with girls / boys literacy.</a:t>
            </a:r>
            <a:endParaRPr lang="en-CA" dirty="0"/>
          </a:p>
        </p:txBody>
      </p:sp>
      <p:sp>
        <p:nvSpPr>
          <p:cNvPr id="4" name="Slide Number Placeholder 3"/>
          <p:cNvSpPr>
            <a:spLocks noGrp="1"/>
          </p:cNvSpPr>
          <p:nvPr>
            <p:ph type="sldNum" sz="quarter" idx="10"/>
          </p:nvPr>
        </p:nvSpPr>
        <p:spPr/>
        <p:txBody>
          <a:bodyPr/>
          <a:lstStyle/>
          <a:p>
            <a:fld id="{443AFE1B-92AB-4F9C-A296-8FF04546ED41}" type="slidenum">
              <a:rPr lang="en-CA" smtClean="0"/>
              <a:t>4</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Real world questions: these can be co-created with students and can be varied according to class make-up.</a:t>
            </a:r>
          </a:p>
          <a:p>
            <a:endParaRPr lang="en-US" dirty="0" smtClean="0"/>
          </a:p>
          <a:p>
            <a:r>
              <a:rPr lang="en-US" dirty="0" smtClean="0"/>
              <a:t>Complements traditional</a:t>
            </a:r>
            <a:r>
              <a:rPr lang="en-US" baseline="0" dirty="0" smtClean="0"/>
              <a:t> instruction and extends learning: Differentiated Instruction and Assessment opportunities. </a:t>
            </a:r>
          </a:p>
          <a:p>
            <a:endParaRPr lang="en-US" baseline="0" dirty="0" smtClean="0"/>
          </a:p>
          <a:p>
            <a:r>
              <a:rPr lang="en-US" baseline="0" dirty="0" smtClean="0"/>
              <a:t>Design products: this speaks to the highest levels of Bloom’s Taxonomy and allows further opportunities for student creativity.</a:t>
            </a:r>
          </a:p>
          <a:p>
            <a:r>
              <a:rPr lang="en-US" baseline="0" dirty="0" smtClean="0"/>
              <a:t> </a:t>
            </a:r>
          </a:p>
          <a:p>
            <a:endParaRPr lang="en-CA" dirty="0"/>
          </a:p>
        </p:txBody>
      </p:sp>
      <p:sp>
        <p:nvSpPr>
          <p:cNvPr id="4" name="Slide Number Placeholder 3"/>
          <p:cNvSpPr>
            <a:spLocks noGrp="1"/>
          </p:cNvSpPr>
          <p:nvPr>
            <p:ph type="sldNum" sz="quarter" idx="10"/>
          </p:nvPr>
        </p:nvSpPr>
        <p:spPr/>
        <p:txBody>
          <a:bodyPr/>
          <a:lstStyle/>
          <a:p>
            <a:fld id="{443AFE1B-92AB-4F9C-A296-8FF04546ED41}" type="slidenum">
              <a:rPr lang="en-CA" smtClean="0"/>
              <a:t>6</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your “Essential Questions</a:t>
            </a:r>
            <a:r>
              <a:rPr lang="en-US" baseline="0" dirty="0" smtClean="0"/>
              <a:t> Steps” </a:t>
            </a:r>
            <a:r>
              <a:rPr lang="en-US" dirty="0" smtClean="0"/>
              <a:t>handout.</a:t>
            </a:r>
            <a:endParaRPr lang="en-CA" dirty="0"/>
          </a:p>
        </p:txBody>
      </p:sp>
      <p:sp>
        <p:nvSpPr>
          <p:cNvPr id="4" name="Slide Number Placeholder 3"/>
          <p:cNvSpPr>
            <a:spLocks noGrp="1"/>
          </p:cNvSpPr>
          <p:nvPr>
            <p:ph type="sldNum" sz="quarter" idx="10"/>
          </p:nvPr>
        </p:nvSpPr>
        <p:spPr/>
        <p:txBody>
          <a:bodyPr/>
          <a:lstStyle/>
          <a:p>
            <a:fld id="{443AFE1B-92AB-4F9C-A296-8FF04546ED41}" type="slidenum">
              <a:rPr lang="en-CA" smtClean="0"/>
              <a:t>7</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 to the Inquiry Based Learning 3 Part Unit Plan handout.</a:t>
            </a:r>
          </a:p>
          <a:p>
            <a:endParaRPr lang="en-US" dirty="0" smtClean="0"/>
          </a:p>
          <a:p>
            <a:endParaRPr lang="en-US" dirty="0" smtClean="0"/>
          </a:p>
          <a:p>
            <a:r>
              <a:rPr lang="en-US" dirty="0" smtClean="0"/>
              <a:t>Authentic </a:t>
            </a:r>
            <a:r>
              <a:rPr lang="en-US" dirty="0" smtClean="0"/>
              <a:t>infusion of literacy into your subject</a:t>
            </a:r>
            <a:r>
              <a:rPr lang="en-US" baseline="0" dirty="0" smtClean="0"/>
              <a:t> area. Now that the OSSLT is done, how else can you infuse a literacy skill into a lesson or activity?</a:t>
            </a:r>
          </a:p>
          <a:p>
            <a:endParaRPr lang="en-US" baseline="0" dirty="0" smtClean="0"/>
          </a:p>
          <a:p>
            <a:r>
              <a:rPr lang="en-US" baseline="0" dirty="0" smtClean="0"/>
              <a:t>DI: Looking at the first page you’ll note we differentiate based on Readiness, Interest, and Preferences. What makes most sense in regard to your lesson or activity? Where will you differentiate: Minds On, Action, Consolidation? It’s up to you…professional </a:t>
            </a:r>
            <a:r>
              <a:rPr lang="en-US" baseline="0" dirty="0" err="1" smtClean="0"/>
              <a:t>judgement</a:t>
            </a:r>
            <a:r>
              <a:rPr lang="en-US" baseline="0" dirty="0" smtClean="0"/>
              <a:t>.</a:t>
            </a:r>
          </a:p>
          <a:p>
            <a:endParaRPr lang="en-US" baseline="0" dirty="0" smtClean="0"/>
          </a:p>
          <a:p>
            <a:r>
              <a:rPr lang="en-US" baseline="0" dirty="0" smtClean="0"/>
              <a:t>Scaffolding: how will this be done? </a:t>
            </a:r>
            <a:r>
              <a:rPr lang="en-US" baseline="0" dirty="0" err="1" smtClean="0"/>
              <a:t>Modelling</a:t>
            </a:r>
            <a:r>
              <a:rPr lang="en-US" baseline="0" dirty="0" smtClean="0"/>
              <a:t> and Demonstrating? Guided Practice?</a:t>
            </a:r>
          </a:p>
          <a:p>
            <a:r>
              <a:rPr lang="en-US" baseline="0" dirty="0" smtClean="0"/>
              <a:t>Assessment and Evaluation: we’ll get to this later.</a:t>
            </a:r>
            <a:endParaRPr lang="en-CA" dirty="0"/>
          </a:p>
        </p:txBody>
      </p:sp>
      <p:sp>
        <p:nvSpPr>
          <p:cNvPr id="4" name="Slide Number Placeholder 3"/>
          <p:cNvSpPr>
            <a:spLocks noGrp="1"/>
          </p:cNvSpPr>
          <p:nvPr>
            <p:ph type="sldNum" sz="quarter" idx="10"/>
          </p:nvPr>
        </p:nvSpPr>
        <p:spPr/>
        <p:txBody>
          <a:bodyPr/>
          <a:lstStyle/>
          <a:p>
            <a:fld id="{2E08C01F-ADC0-417B-8661-540F66104977}" type="slidenum">
              <a:rPr lang="en-CA" smtClean="0"/>
              <a:pPr/>
              <a:t>8</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are your learners? What needs do</a:t>
            </a:r>
            <a:r>
              <a:rPr lang="en-US" baseline="0" dirty="0" smtClean="0"/>
              <a:t> they have?</a:t>
            </a:r>
          </a:p>
          <a:p>
            <a:r>
              <a:rPr lang="en-US" dirty="0" smtClean="0"/>
              <a:t>How are texts</a:t>
            </a:r>
            <a:r>
              <a:rPr lang="en-US" baseline="0" dirty="0" smtClean="0"/>
              <a:t> in your subject area unique? What challenges do they have for struggling readers?</a:t>
            </a:r>
          </a:p>
          <a:p>
            <a:r>
              <a:rPr lang="en-US" baseline="0" dirty="0" smtClean="0"/>
              <a:t>Let’s look at the codes and conventions.</a:t>
            </a:r>
            <a:endParaRPr lang="en-CA" dirty="0"/>
          </a:p>
        </p:txBody>
      </p:sp>
      <p:sp>
        <p:nvSpPr>
          <p:cNvPr id="4" name="Slide Number Placeholder 3"/>
          <p:cNvSpPr>
            <a:spLocks noGrp="1"/>
          </p:cNvSpPr>
          <p:nvPr>
            <p:ph type="sldNum" sz="quarter" idx="10"/>
          </p:nvPr>
        </p:nvSpPr>
        <p:spPr/>
        <p:txBody>
          <a:bodyPr/>
          <a:lstStyle/>
          <a:p>
            <a:fld id="{2E08C01F-ADC0-417B-8661-540F66104977}" type="slidenum">
              <a:rPr lang="en-CA" smtClean="0"/>
              <a:pPr/>
              <a:t>9</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following are</a:t>
            </a:r>
            <a:r>
              <a:rPr lang="en-US" dirty="0" smtClean="0"/>
              <a:t> taken from</a:t>
            </a:r>
            <a:r>
              <a:rPr lang="en-US" baseline="0" dirty="0" smtClean="0"/>
              <a:t> supporting resources created for the novel </a:t>
            </a:r>
            <a:r>
              <a:rPr lang="en-US" u="sng" baseline="0" dirty="0" smtClean="0"/>
              <a:t>Climbing the Stairs </a:t>
            </a:r>
            <a:r>
              <a:rPr lang="en-US" baseline="0" dirty="0" smtClean="0"/>
              <a:t>by </a:t>
            </a:r>
            <a:r>
              <a:rPr lang="en-US" baseline="0" dirty="0" err="1" smtClean="0"/>
              <a:t>Padma</a:t>
            </a:r>
            <a:r>
              <a:rPr lang="en-US" baseline="0" dirty="0" smtClean="0"/>
              <a:t> </a:t>
            </a:r>
            <a:r>
              <a:rPr lang="en-US" baseline="0" dirty="0" err="1" smtClean="0"/>
              <a:t>Venkatraman</a:t>
            </a:r>
            <a:r>
              <a:rPr lang="en-US" baseline="0" dirty="0" smtClean="0"/>
              <a:t>.</a:t>
            </a:r>
          </a:p>
          <a:p>
            <a:r>
              <a:rPr lang="en-US" baseline="0" dirty="0" smtClean="0"/>
              <a:t>Literacy can be infused as a skill (making inferences, making connections with a text), or explicitly, through an OSSLT-style prompt.</a:t>
            </a:r>
          </a:p>
          <a:p>
            <a:r>
              <a:rPr lang="en-US" baseline="0" dirty="0" smtClean="0"/>
              <a:t>Notice how a religious perspective can be included as part of a Mind’s On activity.</a:t>
            </a:r>
          </a:p>
          <a:p>
            <a:r>
              <a:rPr lang="en-US" baseline="0" dirty="0" smtClean="0"/>
              <a:t>Also, students are provided with scaffolding when using graphic organizers.</a:t>
            </a:r>
            <a:endParaRPr lang="en-CA" dirty="0"/>
          </a:p>
        </p:txBody>
      </p:sp>
      <p:sp>
        <p:nvSpPr>
          <p:cNvPr id="4" name="Slide Number Placeholder 3"/>
          <p:cNvSpPr>
            <a:spLocks noGrp="1"/>
          </p:cNvSpPr>
          <p:nvPr>
            <p:ph type="sldNum" sz="quarter" idx="10"/>
          </p:nvPr>
        </p:nvSpPr>
        <p:spPr/>
        <p:txBody>
          <a:bodyPr/>
          <a:lstStyle/>
          <a:p>
            <a:fld id="{443AFE1B-92AB-4F9C-A296-8FF04546ED41}" type="slidenum">
              <a:rPr lang="en-CA" smtClean="0"/>
              <a:t>10</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443AFE1B-92AB-4F9C-A296-8FF04546ED41}" type="slidenum">
              <a:rPr lang="en-CA" smtClean="0"/>
              <a:t>13</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refer to your Book of Negroes package.</a:t>
            </a:r>
          </a:p>
          <a:p>
            <a:r>
              <a:rPr lang="en-US" dirty="0" smtClean="0"/>
              <a:t>Focus on how Catholic Graduate</a:t>
            </a:r>
            <a:r>
              <a:rPr lang="en-US" baseline="0" dirty="0" smtClean="0"/>
              <a:t> Expectations are met and how Nature and Degree of Bias is addressed.</a:t>
            </a:r>
            <a:endParaRPr lang="en-CA" dirty="0"/>
          </a:p>
        </p:txBody>
      </p:sp>
      <p:sp>
        <p:nvSpPr>
          <p:cNvPr id="4" name="Slide Number Placeholder 3"/>
          <p:cNvSpPr>
            <a:spLocks noGrp="1"/>
          </p:cNvSpPr>
          <p:nvPr>
            <p:ph type="sldNum" sz="quarter" idx="10"/>
          </p:nvPr>
        </p:nvSpPr>
        <p:spPr/>
        <p:txBody>
          <a:bodyPr/>
          <a:lstStyle/>
          <a:p>
            <a:fld id="{443AFE1B-92AB-4F9C-A296-8FF04546ED41}" type="slidenum">
              <a:rPr lang="en-CA" smtClean="0"/>
              <a:t>14</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9167A35-6AF7-4E57-8EC3-FB7FB5A14955}" type="datetimeFigureOut">
              <a:rPr lang="en-CA" smtClean="0"/>
              <a:t>23/04/2012</a:t>
            </a:fld>
            <a:endParaRPr lang="en-C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C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6944FC0-4A35-44E1-8A27-63769CAE8E73}"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167A35-6AF7-4E57-8EC3-FB7FB5A14955}" type="datetimeFigureOut">
              <a:rPr lang="en-CA" smtClean="0"/>
              <a:t>23/04/2012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944FC0-4A35-44E1-8A27-63769CAE8E73}"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167A35-6AF7-4E57-8EC3-FB7FB5A14955}" type="datetimeFigureOut">
              <a:rPr lang="en-CA" smtClean="0"/>
              <a:t>23/04/2012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6944FC0-4A35-44E1-8A27-63769CAE8E73}"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9167A35-6AF7-4E57-8EC3-FB7FB5A14955}" type="datetimeFigureOut">
              <a:rPr lang="en-CA" smtClean="0"/>
              <a:t>23/04/2012</a:t>
            </a:fld>
            <a:endParaRPr lang="en-CA"/>
          </a:p>
        </p:txBody>
      </p:sp>
      <p:sp>
        <p:nvSpPr>
          <p:cNvPr id="9" name="Slide Number Placeholder 8"/>
          <p:cNvSpPr>
            <a:spLocks noGrp="1"/>
          </p:cNvSpPr>
          <p:nvPr>
            <p:ph type="sldNum" sz="quarter" idx="15"/>
          </p:nvPr>
        </p:nvSpPr>
        <p:spPr/>
        <p:txBody>
          <a:bodyPr rtlCol="0"/>
          <a:lstStyle/>
          <a:p>
            <a:fld id="{06944FC0-4A35-44E1-8A27-63769CAE8E73}" type="slidenum">
              <a:rPr lang="en-CA" smtClean="0"/>
              <a:t>‹#›</a:t>
            </a:fld>
            <a:endParaRPr lang="en-CA"/>
          </a:p>
        </p:txBody>
      </p:sp>
      <p:sp>
        <p:nvSpPr>
          <p:cNvPr id="10" name="Footer Placeholder 9"/>
          <p:cNvSpPr>
            <a:spLocks noGrp="1"/>
          </p:cNvSpPr>
          <p:nvPr>
            <p:ph type="ftr" sz="quarter" idx="16"/>
          </p:nvPr>
        </p:nvSpPr>
        <p:spPr/>
        <p:txBody>
          <a:bodyPr rtlCol="0"/>
          <a:lstStyle/>
          <a:p>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9167A35-6AF7-4E57-8EC3-FB7FB5A14955}" type="datetimeFigureOut">
              <a:rPr lang="en-CA" smtClean="0"/>
              <a:t>23/04/2012</a:t>
            </a:fld>
            <a:endParaRPr lang="en-C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C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6944FC0-4A35-44E1-8A27-63769CAE8E73}"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9167A35-6AF7-4E57-8EC3-FB7FB5A14955}" type="datetimeFigureOut">
              <a:rPr lang="en-CA" smtClean="0"/>
              <a:t>23/04/2012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6944FC0-4A35-44E1-8A27-63769CAE8E73}" type="slidenum">
              <a:rPr lang="en-CA" smtClean="0"/>
              <a:t>‹#›</a:t>
            </a:fld>
            <a:endParaRPr lang="en-C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9167A35-6AF7-4E57-8EC3-FB7FB5A14955}" type="datetimeFigureOut">
              <a:rPr lang="en-CA" smtClean="0"/>
              <a:t>23/04/2012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06944FC0-4A35-44E1-8A27-63769CAE8E73}" type="slidenum">
              <a:rPr lang="en-CA" smtClean="0"/>
              <a:t>‹#›</a:t>
            </a:fld>
            <a:endParaRPr lang="en-C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9167A35-6AF7-4E57-8EC3-FB7FB5A14955}" type="datetimeFigureOut">
              <a:rPr lang="en-CA" smtClean="0"/>
              <a:t>23/04/2012</a:t>
            </a:fld>
            <a:endParaRPr lang="en-CA"/>
          </a:p>
        </p:txBody>
      </p:sp>
      <p:sp>
        <p:nvSpPr>
          <p:cNvPr id="7" name="Slide Number Placeholder 6"/>
          <p:cNvSpPr>
            <a:spLocks noGrp="1"/>
          </p:cNvSpPr>
          <p:nvPr>
            <p:ph type="sldNum" sz="quarter" idx="11"/>
          </p:nvPr>
        </p:nvSpPr>
        <p:spPr/>
        <p:txBody>
          <a:bodyPr rtlCol="0"/>
          <a:lstStyle/>
          <a:p>
            <a:fld id="{06944FC0-4A35-44E1-8A27-63769CAE8E73}" type="slidenum">
              <a:rPr lang="en-CA" smtClean="0"/>
              <a:t>‹#›</a:t>
            </a:fld>
            <a:endParaRPr lang="en-CA"/>
          </a:p>
        </p:txBody>
      </p:sp>
      <p:sp>
        <p:nvSpPr>
          <p:cNvPr id="8" name="Footer Placeholder 7"/>
          <p:cNvSpPr>
            <a:spLocks noGrp="1"/>
          </p:cNvSpPr>
          <p:nvPr>
            <p:ph type="ftr" sz="quarter" idx="12"/>
          </p:nvPr>
        </p:nvSpPr>
        <p:spPr/>
        <p:txBody>
          <a:bodyPr rtlCol="0"/>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167A35-6AF7-4E57-8EC3-FB7FB5A14955}" type="datetimeFigureOut">
              <a:rPr lang="en-CA" smtClean="0"/>
              <a:t>23/04/2012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06944FC0-4A35-44E1-8A27-63769CAE8E73}"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9167A35-6AF7-4E57-8EC3-FB7FB5A14955}" type="datetimeFigureOut">
              <a:rPr lang="en-CA" smtClean="0"/>
              <a:t>23/04/2012</a:t>
            </a:fld>
            <a:endParaRPr lang="en-CA"/>
          </a:p>
        </p:txBody>
      </p:sp>
      <p:sp>
        <p:nvSpPr>
          <p:cNvPr id="22" name="Slide Number Placeholder 21"/>
          <p:cNvSpPr>
            <a:spLocks noGrp="1"/>
          </p:cNvSpPr>
          <p:nvPr>
            <p:ph type="sldNum" sz="quarter" idx="15"/>
          </p:nvPr>
        </p:nvSpPr>
        <p:spPr/>
        <p:txBody>
          <a:bodyPr rtlCol="0"/>
          <a:lstStyle/>
          <a:p>
            <a:fld id="{06944FC0-4A35-44E1-8A27-63769CAE8E73}" type="slidenum">
              <a:rPr lang="en-CA" smtClean="0"/>
              <a:t>‹#›</a:t>
            </a:fld>
            <a:endParaRPr lang="en-CA"/>
          </a:p>
        </p:txBody>
      </p:sp>
      <p:sp>
        <p:nvSpPr>
          <p:cNvPr id="23" name="Footer Placeholder 22"/>
          <p:cNvSpPr>
            <a:spLocks noGrp="1"/>
          </p:cNvSpPr>
          <p:nvPr>
            <p:ph type="ftr" sz="quarter" idx="16"/>
          </p:nvPr>
        </p:nvSpPr>
        <p:spPr/>
        <p:txBody>
          <a:bodyPr rtlCol="0"/>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9167A35-6AF7-4E57-8EC3-FB7FB5A14955}" type="datetimeFigureOut">
              <a:rPr lang="en-CA" smtClean="0"/>
              <a:t>23/04/2012</a:t>
            </a:fld>
            <a:endParaRPr lang="en-CA"/>
          </a:p>
        </p:txBody>
      </p:sp>
      <p:sp>
        <p:nvSpPr>
          <p:cNvPr id="18" name="Slide Number Placeholder 17"/>
          <p:cNvSpPr>
            <a:spLocks noGrp="1"/>
          </p:cNvSpPr>
          <p:nvPr>
            <p:ph type="sldNum" sz="quarter" idx="11"/>
          </p:nvPr>
        </p:nvSpPr>
        <p:spPr/>
        <p:txBody>
          <a:bodyPr rtlCol="0"/>
          <a:lstStyle/>
          <a:p>
            <a:fld id="{06944FC0-4A35-44E1-8A27-63769CAE8E73}" type="slidenum">
              <a:rPr lang="en-CA" smtClean="0"/>
              <a:t>‹#›</a:t>
            </a:fld>
            <a:endParaRPr lang="en-CA"/>
          </a:p>
        </p:txBody>
      </p:sp>
      <p:sp>
        <p:nvSpPr>
          <p:cNvPr id="21" name="Footer Placeholder 20"/>
          <p:cNvSpPr>
            <a:spLocks noGrp="1"/>
          </p:cNvSpPr>
          <p:nvPr>
            <p:ph type="ftr" sz="quarter" idx="12"/>
          </p:nvPr>
        </p:nvSpPr>
        <p:spPr/>
        <p:txBody>
          <a:bodyPr rtlCol="0"/>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9167A35-6AF7-4E57-8EC3-FB7FB5A14955}" type="datetimeFigureOut">
              <a:rPr lang="en-CA" smtClean="0"/>
              <a:t>23/04/2012</a:t>
            </a:fld>
            <a:endParaRPr lang="en-C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C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6944FC0-4A35-44E1-8A27-63769CAE8E73}"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4343400"/>
            <a:ext cx="6172200" cy="903762"/>
          </a:xfrm>
        </p:spPr>
        <p:txBody>
          <a:bodyPr/>
          <a:lstStyle/>
          <a:p>
            <a:r>
              <a:rPr lang="en-US" dirty="0" smtClean="0"/>
              <a:t>Boys and Girls Literacy</a:t>
            </a:r>
            <a:endParaRPr lang="en-CA" dirty="0"/>
          </a:p>
        </p:txBody>
      </p:sp>
      <p:sp>
        <p:nvSpPr>
          <p:cNvPr id="3" name="Subtitle 2"/>
          <p:cNvSpPr>
            <a:spLocks noGrp="1"/>
          </p:cNvSpPr>
          <p:nvPr>
            <p:ph type="subTitle" idx="1"/>
          </p:nvPr>
        </p:nvSpPr>
        <p:spPr>
          <a:xfrm>
            <a:off x="2286000" y="5334000"/>
            <a:ext cx="6172200" cy="559278"/>
          </a:xfrm>
        </p:spPr>
        <p:txBody>
          <a:bodyPr/>
          <a:lstStyle/>
          <a:p>
            <a:r>
              <a:rPr lang="en-US" dirty="0" smtClean="0"/>
              <a:t>Resource Writing Project</a:t>
            </a:r>
            <a:endParaRPr lang="en-CA" dirty="0"/>
          </a:p>
        </p:txBody>
      </p:sp>
      <p:pic>
        <p:nvPicPr>
          <p:cNvPr id="2050" name="Picture 2"/>
          <p:cNvPicPr>
            <a:picLocks noChangeAspect="1" noChangeArrowheads="1"/>
          </p:cNvPicPr>
          <p:nvPr/>
        </p:nvPicPr>
        <p:blipFill>
          <a:blip r:embed="rId3" cstate="print">
            <a:clrChange>
              <a:clrFrom>
                <a:srgbClr val="213E82"/>
              </a:clrFrom>
              <a:clrTo>
                <a:srgbClr val="213E82">
                  <a:alpha val="0"/>
                </a:srgbClr>
              </a:clrTo>
            </a:clrChange>
          </a:blip>
          <a:srcRect l="1649" r="58763"/>
          <a:stretch>
            <a:fillRect/>
          </a:stretch>
        </p:blipFill>
        <p:spPr bwMode="auto">
          <a:xfrm>
            <a:off x="1828800" y="457200"/>
            <a:ext cx="1828800" cy="37433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clrChange>
              <a:clrFrom>
                <a:srgbClr val="213E82"/>
              </a:clrFrom>
              <a:clrTo>
                <a:srgbClr val="213E82">
                  <a:alpha val="0"/>
                </a:srgbClr>
              </a:clrTo>
            </a:clrChange>
          </a:blip>
          <a:srcRect l="51649" r="7113"/>
          <a:stretch>
            <a:fillRect/>
          </a:stretch>
        </p:blipFill>
        <p:spPr bwMode="auto">
          <a:xfrm>
            <a:off x="7010400" y="990600"/>
            <a:ext cx="1905000" cy="3743325"/>
          </a:xfrm>
          <a:prstGeom prst="rect">
            <a:avLst/>
          </a:prstGeom>
          <a:noFill/>
          <a:ln w="9525">
            <a:noFill/>
            <a:miter lim="800000"/>
            <a:headEnd/>
            <a:tailEnd/>
          </a:ln>
        </p:spPr>
      </p:pic>
      <p:pic>
        <p:nvPicPr>
          <p:cNvPr id="2053" name="Picture 5" descr="http://1.bp.blogspot.com/_6aouoGmHpbI/TCN0SvfJjwI/AAAAAAAAAmg/Qb0V4er9-Lk/s1600/Wordle+Tag+Cloud.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048000" y="685800"/>
            <a:ext cx="4603794" cy="3124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81000" y="685800"/>
            <a:ext cx="7620000" cy="5918149"/>
          </a:xfrm>
          <a:prstGeom prst="rect">
            <a:avLst/>
          </a:prstGeom>
          <a:noFill/>
          <a:ln w="9525">
            <a:noFill/>
            <a:miter lim="800000"/>
            <a:headEnd/>
            <a:tailEnd/>
          </a:ln>
        </p:spPr>
      </p:pic>
      <p:sp>
        <p:nvSpPr>
          <p:cNvPr id="5" name="Oval 4"/>
          <p:cNvSpPr/>
          <p:nvPr/>
        </p:nvSpPr>
        <p:spPr>
          <a:xfrm>
            <a:off x="3124200" y="2438400"/>
            <a:ext cx="2209800" cy="990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5486400" y="2362200"/>
            <a:ext cx="2209800" cy="990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8" name="Picture 4"/>
          <p:cNvPicPr>
            <a:picLocks noChangeAspect="1" noChangeArrowheads="1"/>
          </p:cNvPicPr>
          <p:nvPr/>
        </p:nvPicPr>
        <p:blipFill>
          <a:blip r:embed="rId4" cstate="print"/>
          <a:srcRect/>
          <a:stretch>
            <a:fillRect/>
          </a:stretch>
        </p:blipFill>
        <p:spPr bwMode="auto">
          <a:xfrm>
            <a:off x="838199" y="289214"/>
            <a:ext cx="6633519" cy="5578186"/>
          </a:xfrm>
          <a:prstGeom prst="rect">
            <a:avLst/>
          </a:prstGeom>
          <a:noFill/>
          <a:ln w="9525">
            <a:solidFill>
              <a:srgbClr val="002060"/>
            </a:solidFill>
            <a:miter lim="800000"/>
            <a:headEnd/>
            <a:tailEnd/>
          </a:ln>
        </p:spPr>
      </p:pic>
      <p:pic>
        <p:nvPicPr>
          <p:cNvPr id="1027" name="Picture 3"/>
          <p:cNvPicPr>
            <a:picLocks noChangeAspect="1" noChangeArrowheads="1"/>
          </p:cNvPicPr>
          <p:nvPr/>
        </p:nvPicPr>
        <p:blipFill>
          <a:blip r:embed="rId5" cstate="print">
            <a:lum bright="-10000"/>
          </a:blip>
          <a:srcRect/>
          <a:stretch>
            <a:fillRect/>
          </a:stretch>
        </p:blipFill>
        <p:spPr bwMode="auto">
          <a:xfrm>
            <a:off x="1905000" y="0"/>
            <a:ext cx="5317033" cy="6858000"/>
          </a:xfrm>
          <a:prstGeom prst="rect">
            <a:avLst/>
          </a:prstGeom>
          <a:noFill/>
          <a:ln w="9525">
            <a:solidFill>
              <a:schemeClr val="tx1"/>
            </a:solidFill>
            <a:miter lim="800000"/>
            <a:headEnd/>
            <a:tailEnd/>
          </a:ln>
        </p:spPr>
      </p:pic>
      <p:sp>
        <p:nvSpPr>
          <p:cNvPr id="8" name="Oval Callout 7"/>
          <p:cNvSpPr/>
          <p:nvPr/>
        </p:nvSpPr>
        <p:spPr>
          <a:xfrm>
            <a:off x="6477000" y="1524000"/>
            <a:ext cx="2667000" cy="2286000"/>
          </a:xfrm>
          <a:prstGeom prst="wedgeEllipseCallout">
            <a:avLst>
              <a:gd name="adj1" fmla="val -72446"/>
              <a:gd name="adj2" fmla="val 7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Avoid using simple question and answer methods. Engage students during reading.</a:t>
            </a:r>
            <a:endParaRPr lang="en-C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 Selection Process</a:t>
            </a:r>
            <a:br>
              <a:rPr lang="en-US" dirty="0" smtClean="0"/>
            </a:br>
            <a:r>
              <a:rPr lang="en-US" dirty="0" smtClean="0"/>
              <a:t>BIG IDEAS</a:t>
            </a:r>
            <a:endParaRPr lang="en-US" dirty="0"/>
          </a:p>
        </p:txBody>
      </p:sp>
      <p:pic>
        <p:nvPicPr>
          <p:cNvPr id="41986" name="Picture 2"/>
          <p:cNvPicPr>
            <a:picLocks noGrp="1" noChangeAspect="1" noChangeArrowheads="1"/>
          </p:cNvPicPr>
          <p:nvPr>
            <p:ph sz="quarter" idx="1"/>
          </p:nvPr>
        </p:nvPicPr>
        <p:blipFill>
          <a:blip r:embed="rId2" cstate="print"/>
          <a:srcRect/>
          <a:stretch>
            <a:fillRect/>
          </a:stretch>
        </p:blipFill>
        <p:spPr bwMode="auto">
          <a:xfrm>
            <a:off x="314143" y="1600994"/>
            <a:ext cx="8437136" cy="50284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 CONTAINING SENSITIVE OR CONTROVERSIAL MATERIALS</a:t>
            </a:r>
            <a:endParaRPr lang="en-US" dirty="0"/>
          </a:p>
        </p:txBody>
      </p:sp>
      <p:pic>
        <p:nvPicPr>
          <p:cNvPr id="43010" name="Picture 2"/>
          <p:cNvPicPr>
            <a:picLocks noGrp="1" noChangeAspect="1" noChangeArrowheads="1"/>
          </p:cNvPicPr>
          <p:nvPr>
            <p:ph sz="quarter" idx="1"/>
          </p:nvPr>
        </p:nvPicPr>
        <p:blipFill>
          <a:blip r:embed="rId2" cstate="print">
            <a:lum contrast="20000"/>
          </a:blip>
          <a:srcRect t="5051"/>
          <a:stretch>
            <a:fillRect/>
          </a:stretch>
        </p:blipFill>
        <p:spPr bwMode="auto">
          <a:xfrm>
            <a:off x="457200" y="1447800"/>
            <a:ext cx="8131307"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6082" name="Picture 2"/>
          <p:cNvPicPr>
            <a:picLocks noGrp="1" noChangeAspect="1" noChangeArrowheads="1"/>
          </p:cNvPicPr>
          <p:nvPr>
            <p:ph sz="quarter" idx="1"/>
          </p:nvPr>
        </p:nvPicPr>
        <p:blipFill>
          <a:blip r:embed="rId3" cstate="print"/>
          <a:srcRect/>
          <a:stretch>
            <a:fillRect/>
          </a:stretch>
        </p:blipFill>
        <p:spPr bwMode="auto">
          <a:xfrm>
            <a:off x="304800" y="0"/>
            <a:ext cx="8382000" cy="6718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808038"/>
          </a:xfrm>
        </p:spPr>
        <p:txBody>
          <a:bodyPr>
            <a:normAutofit/>
          </a:bodyPr>
          <a:lstStyle/>
          <a:p>
            <a:r>
              <a:rPr lang="en-US" dirty="0" smtClean="0"/>
              <a:t>Sample Resource Selection Process</a:t>
            </a:r>
            <a:endParaRPr lang="en-US" dirty="0"/>
          </a:p>
        </p:txBody>
      </p:sp>
      <p:pic>
        <p:nvPicPr>
          <p:cNvPr id="4" name="Picture 2" descr="http://upsenglish.files.wordpress.com/2009/04/harper-lee.jpg"/>
          <p:cNvPicPr>
            <a:picLocks noChangeAspect="1" noChangeArrowheads="1"/>
          </p:cNvPicPr>
          <p:nvPr/>
        </p:nvPicPr>
        <p:blipFill>
          <a:blip r:embed="rId3" cstate="print"/>
          <a:srcRect/>
          <a:stretch>
            <a:fillRect/>
          </a:stretch>
        </p:blipFill>
        <p:spPr bwMode="auto">
          <a:xfrm>
            <a:off x="2743200" y="1447800"/>
            <a:ext cx="3126580" cy="501054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title"/>
          </p:nvPr>
        </p:nvSpPr>
        <p:spPr/>
        <p:txBody>
          <a:bodyPr/>
          <a:lstStyle/>
          <a:p>
            <a:r>
              <a:rPr lang="en-US" dirty="0"/>
              <a:t>Next Steps…</a:t>
            </a:r>
          </a:p>
        </p:txBody>
      </p:sp>
      <p:sp>
        <p:nvSpPr>
          <p:cNvPr id="22532" name="Rectangle 4"/>
          <p:cNvSpPr>
            <a:spLocks noGrp="1" noChangeArrowheads="1"/>
          </p:cNvSpPr>
          <p:nvPr>
            <p:ph sz="quarter" idx="1"/>
          </p:nvPr>
        </p:nvSpPr>
        <p:spPr/>
        <p:txBody>
          <a:bodyPr>
            <a:normAutofit/>
          </a:bodyPr>
          <a:lstStyle/>
          <a:p>
            <a:r>
              <a:rPr lang="en-US" dirty="0">
                <a:solidFill>
                  <a:schemeClr val="accent2"/>
                </a:solidFill>
              </a:rPr>
              <a:t>You will now have time to work on planning </a:t>
            </a:r>
            <a:r>
              <a:rPr lang="en-US" dirty="0" smtClean="0">
                <a:solidFill>
                  <a:schemeClr val="accent2"/>
                </a:solidFill>
              </a:rPr>
              <a:t>out you’re the unit for your resource</a:t>
            </a:r>
            <a:r>
              <a:rPr lang="en-US" dirty="0">
                <a:solidFill>
                  <a:schemeClr val="accent2"/>
                </a:solidFill>
              </a:rPr>
              <a:t>, applying some of the ideas communicated today.</a:t>
            </a:r>
          </a:p>
          <a:p>
            <a:r>
              <a:rPr lang="en-US" dirty="0">
                <a:solidFill>
                  <a:schemeClr val="accent2"/>
                </a:solidFill>
              </a:rPr>
              <a:t>Next Writing </a:t>
            </a:r>
            <a:r>
              <a:rPr lang="en-US" dirty="0" smtClean="0">
                <a:solidFill>
                  <a:schemeClr val="accent2"/>
                </a:solidFill>
              </a:rPr>
              <a:t>Session: </a:t>
            </a:r>
            <a:r>
              <a:rPr lang="en-US" b="1" dirty="0" smtClean="0">
                <a:solidFill>
                  <a:srgbClr val="002060"/>
                </a:solidFill>
              </a:rPr>
              <a:t>Wednesday May 9</a:t>
            </a:r>
            <a:r>
              <a:rPr lang="en-US" b="1" baseline="30000" dirty="0" smtClean="0">
                <a:solidFill>
                  <a:srgbClr val="002060"/>
                </a:solidFill>
              </a:rPr>
              <a:t>th</a:t>
            </a:r>
            <a:r>
              <a:rPr lang="en-US" b="1" dirty="0" smtClean="0">
                <a:solidFill>
                  <a:srgbClr val="002060"/>
                </a:solidFill>
              </a:rPr>
              <a:t> </a:t>
            </a:r>
            <a:endParaRPr lang="en-US" b="1" dirty="0">
              <a:solidFill>
                <a:srgbClr val="002060"/>
              </a:solidFill>
            </a:endParaRPr>
          </a:p>
          <a:p>
            <a:r>
              <a:rPr lang="en-US" dirty="0">
                <a:solidFill>
                  <a:schemeClr val="accent2"/>
                </a:solidFill>
              </a:rPr>
              <a:t>Consider for next time:</a:t>
            </a:r>
          </a:p>
          <a:p>
            <a:pPr lvl="1"/>
            <a:r>
              <a:rPr lang="en-US" dirty="0">
                <a:solidFill>
                  <a:srgbClr val="FF0000"/>
                </a:solidFill>
              </a:rPr>
              <a:t>English Expectations</a:t>
            </a:r>
          </a:p>
          <a:p>
            <a:pPr lvl="1"/>
            <a:r>
              <a:rPr lang="en-US" dirty="0">
                <a:solidFill>
                  <a:srgbClr val="FF0000"/>
                </a:solidFill>
              </a:rPr>
              <a:t>Differentiating Instruction</a:t>
            </a:r>
          </a:p>
          <a:p>
            <a:pPr lvl="1"/>
            <a:r>
              <a:rPr lang="en-US" dirty="0">
                <a:solidFill>
                  <a:srgbClr val="FF0000"/>
                </a:solidFill>
              </a:rPr>
              <a:t>Assessment </a:t>
            </a:r>
          </a:p>
          <a:p>
            <a:pPr lvl="2"/>
            <a:r>
              <a:rPr lang="en-US" dirty="0">
                <a:solidFill>
                  <a:srgbClr val="FF0000"/>
                </a:solidFill>
              </a:rPr>
              <a:t>(</a:t>
            </a:r>
            <a:r>
              <a:rPr lang="en-US" i="1" dirty="0">
                <a:solidFill>
                  <a:srgbClr val="FF0000"/>
                </a:solidFill>
              </a:rPr>
              <a:t>for</a:t>
            </a:r>
            <a:r>
              <a:rPr lang="en-US" dirty="0">
                <a:solidFill>
                  <a:srgbClr val="FF0000"/>
                </a:solidFill>
              </a:rPr>
              <a:t> and </a:t>
            </a:r>
            <a:r>
              <a:rPr lang="en-US" i="1" dirty="0">
                <a:solidFill>
                  <a:srgbClr val="FF0000"/>
                </a:solidFill>
              </a:rPr>
              <a:t>as</a:t>
            </a:r>
            <a:r>
              <a:rPr lang="en-US" dirty="0">
                <a:solidFill>
                  <a:srgbClr val="FF0000"/>
                </a:solidFill>
              </a:rPr>
              <a:t> learning)</a:t>
            </a:r>
          </a:p>
          <a:p>
            <a:pPr lvl="1"/>
            <a:r>
              <a:rPr lang="en-US" dirty="0">
                <a:solidFill>
                  <a:srgbClr val="FF0000"/>
                </a:solidFill>
              </a:rPr>
              <a:t>Evaluation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39762"/>
          </a:xfrm>
        </p:spPr>
        <p:txBody>
          <a:bodyPr>
            <a:normAutofit/>
          </a:bodyPr>
          <a:lstStyle/>
          <a:p>
            <a:r>
              <a:rPr lang="en-US" i="1" dirty="0" smtClean="0"/>
              <a:t>Prayer for Writers</a:t>
            </a:r>
            <a:endParaRPr lang="en-US" i="1" dirty="0"/>
          </a:p>
        </p:txBody>
      </p:sp>
      <p:sp>
        <p:nvSpPr>
          <p:cNvPr id="3" name="Content Placeholder 2"/>
          <p:cNvSpPr>
            <a:spLocks noGrp="1"/>
          </p:cNvSpPr>
          <p:nvPr>
            <p:ph sz="quarter" idx="1"/>
          </p:nvPr>
        </p:nvSpPr>
        <p:spPr>
          <a:xfrm>
            <a:off x="457200" y="1066800"/>
            <a:ext cx="8229600" cy="5410199"/>
          </a:xfrm>
        </p:spPr>
        <p:txBody>
          <a:bodyPr>
            <a:normAutofit fontScale="85000" lnSpcReduction="10000"/>
          </a:bodyPr>
          <a:lstStyle/>
          <a:p>
            <a:pPr>
              <a:buNone/>
            </a:pPr>
            <a:r>
              <a:rPr lang="en-GB" sz="1600" b="1" dirty="0" smtClean="0">
                <a:solidFill>
                  <a:srgbClr val="002060"/>
                </a:solidFill>
              </a:rPr>
              <a:t>	</a:t>
            </a:r>
            <a:r>
              <a:rPr lang="en-CA" sz="2000" b="1" dirty="0" smtClean="0">
                <a:solidFill>
                  <a:srgbClr val="002060"/>
                </a:solidFill>
              </a:rPr>
              <a:t>God </a:t>
            </a:r>
            <a:r>
              <a:rPr lang="en-CA" sz="2000" b="1" dirty="0">
                <a:solidFill>
                  <a:srgbClr val="002060"/>
                </a:solidFill>
              </a:rPr>
              <a:t>of wisdom, please bless us with creative energy so that we may develop projects that ennoble all learning. Grace us with vision so that we may understand the needs of students for whom we write. As we begin this curriculum project, help us to work together as colleagues and as sharers in the truth.</a:t>
            </a:r>
            <a:endParaRPr lang="en-US" sz="2000" b="1" dirty="0">
              <a:solidFill>
                <a:srgbClr val="002060"/>
              </a:solidFill>
            </a:endParaRPr>
          </a:p>
          <a:p>
            <a:pPr>
              <a:buNone/>
            </a:pPr>
            <a:endParaRPr lang="en-US" sz="2000" b="1" dirty="0">
              <a:solidFill>
                <a:srgbClr val="002060"/>
              </a:solidFill>
            </a:endParaRPr>
          </a:p>
          <a:p>
            <a:pPr>
              <a:buNone/>
            </a:pPr>
            <a:r>
              <a:rPr lang="en-CA" sz="2000" b="1" dirty="0" smtClean="0">
                <a:solidFill>
                  <a:srgbClr val="002060"/>
                </a:solidFill>
              </a:rPr>
              <a:t>	Spirit </a:t>
            </a:r>
            <a:r>
              <a:rPr lang="en-CA" sz="2000" b="1" dirty="0">
                <a:solidFill>
                  <a:srgbClr val="002060"/>
                </a:solidFill>
              </a:rPr>
              <a:t>of God inspire our minds so that we may recognize the diversity of abilities and learning styles of our students and in turn may create programs that respect these realities. Remind us often that these students reflect your image and likeness.</a:t>
            </a:r>
            <a:endParaRPr lang="en-US" sz="2000" b="1" dirty="0">
              <a:solidFill>
                <a:srgbClr val="002060"/>
              </a:solidFill>
            </a:endParaRPr>
          </a:p>
          <a:p>
            <a:pPr>
              <a:buNone/>
            </a:pPr>
            <a:endParaRPr lang="en-US" sz="2000" b="1" dirty="0">
              <a:solidFill>
                <a:srgbClr val="002060"/>
              </a:solidFill>
            </a:endParaRPr>
          </a:p>
          <a:p>
            <a:pPr>
              <a:buNone/>
            </a:pPr>
            <a:r>
              <a:rPr lang="en-CA" sz="2000" b="1" dirty="0" smtClean="0">
                <a:solidFill>
                  <a:srgbClr val="002060"/>
                </a:solidFill>
              </a:rPr>
              <a:t>	If </a:t>
            </a:r>
            <a:r>
              <a:rPr lang="en-CA" sz="2000" b="1" dirty="0">
                <a:solidFill>
                  <a:srgbClr val="002060"/>
                </a:solidFill>
              </a:rPr>
              <a:t>we lose our sense of purpose give us new dreams and a sense of direction that will help us gain perspective. Strengthen us to accept our personal limitations and to be open to the diversity of perspectives that others can offer. Above all, God of Wisdom, help us to achieve a common purpose and to work for the good of the students so that they may achieve success.  </a:t>
            </a:r>
            <a:endParaRPr lang="en-CA" sz="2000" b="1" dirty="0" smtClean="0">
              <a:solidFill>
                <a:srgbClr val="002060"/>
              </a:solidFill>
            </a:endParaRPr>
          </a:p>
          <a:p>
            <a:pPr>
              <a:buNone/>
            </a:pPr>
            <a:r>
              <a:rPr lang="en-CA" sz="2000" b="1" dirty="0">
                <a:solidFill>
                  <a:srgbClr val="002060"/>
                </a:solidFill>
              </a:rPr>
              <a:t>	</a:t>
            </a:r>
            <a:endParaRPr lang="en-CA" sz="2000" b="1" dirty="0" smtClean="0">
              <a:solidFill>
                <a:srgbClr val="002060"/>
              </a:solidFill>
            </a:endParaRPr>
          </a:p>
          <a:p>
            <a:pPr>
              <a:buNone/>
            </a:pPr>
            <a:r>
              <a:rPr lang="en-CA" sz="2000" b="1" dirty="0">
                <a:solidFill>
                  <a:srgbClr val="002060"/>
                </a:solidFill>
              </a:rPr>
              <a:t>	</a:t>
            </a:r>
            <a:r>
              <a:rPr lang="en-CA" sz="2000" b="1" dirty="0" smtClean="0">
                <a:solidFill>
                  <a:srgbClr val="002060"/>
                </a:solidFill>
              </a:rPr>
              <a:t>Amen</a:t>
            </a:r>
            <a:endParaRPr lang="en-US" sz="2000" b="1"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724400" y="1600200"/>
            <a:ext cx="3962400" cy="4525963"/>
          </a:xfrm>
        </p:spPr>
        <p:txBody>
          <a:bodyPr/>
          <a:lstStyle/>
          <a:p>
            <a:endParaRPr lang="en-CA" dirty="0"/>
          </a:p>
        </p:txBody>
      </p:sp>
      <p:sp>
        <p:nvSpPr>
          <p:cNvPr id="4" name="Text Placeholder 2"/>
          <p:cNvSpPr txBox="1">
            <a:spLocks/>
          </p:cNvSpPr>
          <p:nvPr/>
        </p:nvSpPr>
        <p:spPr>
          <a:xfrm>
            <a:off x="304800" y="2362200"/>
            <a:ext cx="3886200" cy="4191000"/>
          </a:xfrm>
          <a:prstGeom prst="rect">
            <a:avLst/>
          </a:prstGeom>
          <a:solidFill>
            <a:schemeClr val="accent6">
              <a:lumMod val="40000"/>
              <a:lumOff val="60000"/>
            </a:schemeClr>
          </a:solidFill>
          <a:ln>
            <a:solidFill>
              <a:schemeClr val="tx1"/>
            </a:solidFill>
          </a:ln>
        </p:spPr>
        <p:txBody>
          <a:bodyPr>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Part 1: Minds On</a:t>
            </a:r>
            <a:endParaRPr kumimoji="0" lang="en-US" sz="1900" b="0" i="0" u="none" strike="noStrike" kern="1200" cap="none" spc="0" normalizeH="0" baseline="0" noProof="0" dirty="0" smtClean="0">
              <a:ln>
                <a:noFill/>
              </a:ln>
              <a:solidFill>
                <a:schemeClr val="tx1"/>
              </a:solidFill>
              <a:effectLst/>
              <a:uLnTx/>
              <a:uFillTx/>
              <a:latin typeface="+mn-lt"/>
              <a:ea typeface="+mn-ea"/>
              <a:cs typeface="+mn-cs"/>
            </a:endParaRPr>
          </a:p>
          <a:p>
            <a:pPr marL="1257300" lvl="2" indent="-342900">
              <a:spcBef>
                <a:spcPct val="20000"/>
              </a:spcBef>
              <a:buFont typeface="Arial" pitchFamily="34" charset="0"/>
              <a:buChar char="•"/>
            </a:pPr>
            <a:r>
              <a:rPr kumimoji="0" lang="en-US" sz="2400" b="0" i="0" u="none" strike="noStrike" kern="1200" cap="none" spc="0" normalizeH="0" baseline="0" noProof="0" dirty="0" smtClean="0">
                <a:ln>
                  <a:noFill/>
                </a:ln>
                <a:solidFill>
                  <a:srgbClr val="002060"/>
                </a:solidFill>
                <a:effectLst/>
                <a:uLnTx/>
                <a:uFillTx/>
                <a:latin typeface="+mn-lt"/>
                <a:ea typeface="+mn-ea"/>
                <a:cs typeface="+mn-cs"/>
              </a:rPr>
              <a:t>Inquiry Learning</a:t>
            </a:r>
            <a:endParaRPr lang="en-US" sz="2400" dirty="0" smtClean="0">
              <a:solidFill>
                <a:srgbClr val="002060"/>
              </a:solidFill>
            </a:endParaRPr>
          </a:p>
          <a:p>
            <a:pPr marL="1257300" lvl="2" indent="-342900">
              <a:spcBef>
                <a:spcPct val="20000"/>
              </a:spcBef>
              <a:buFont typeface="Arial" pitchFamily="34" charset="0"/>
              <a:buChar char="•"/>
            </a:pPr>
            <a:r>
              <a:rPr lang="en-US" sz="2400" dirty="0" smtClean="0">
                <a:solidFill>
                  <a:srgbClr val="002060"/>
                </a:solidFill>
              </a:rPr>
              <a:t>3 Part Lesson</a:t>
            </a:r>
            <a:endParaRPr kumimoji="0" lang="en-US" sz="2200" b="0"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Part 2: Action</a:t>
            </a:r>
          </a:p>
          <a:p>
            <a:pPr marL="1257300" lvl="2" indent="-342900">
              <a:spcBef>
                <a:spcPct val="20000"/>
              </a:spcBef>
              <a:buFont typeface="Arial" pitchFamily="34" charset="0"/>
              <a:buChar char="•"/>
            </a:pPr>
            <a:r>
              <a:rPr lang="en-US" sz="2400" dirty="0" smtClean="0">
                <a:solidFill>
                  <a:srgbClr val="002060"/>
                </a:solidFill>
              </a:rPr>
              <a:t>Resource Selection Process</a:t>
            </a:r>
            <a:endParaRPr kumimoji="0" lang="en-US" sz="2400"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Part 3: Consolidation</a:t>
            </a:r>
          </a:p>
          <a:p>
            <a:pPr marL="1257300" lvl="2" indent="-342900">
              <a:spcBef>
                <a:spcPct val="20000"/>
              </a:spcBef>
              <a:buFont typeface="Arial" pitchFamily="34" charset="0"/>
              <a:buChar char="•"/>
            </a:pPr>
            <a:r>
              <a:rPr lang="en-US" sz="2400" dirty="0" smtClean="0">
                <a:solidFill>
                  <a:srgbClr val="002060"/>
                </a:solidFill>
              </a:rPr>
              <a:t>Next Steps</a:t>
            </a:r>
            <a:endParaRPr kumimoji="0" lang="en-US" sz="2400" b="0"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37890" name="Picture 2" descr="http://mossavi.files.wordpress.com/2008/11/agenda.jpg?w=468"/>
          <p:cNvPicPr>
            <a:picLocks noChangeAspect="1" noChangeArrowheads="1"/>
          </p:cNvPicPr>
          <p:nvPr/>
        </p:nvPicPr>
        <p:blipFill>
          <a:blip r:embed="rId2" cstate="print"/>
          <a:srcRect/>
          <a:stretch>
            <a:fillRect/>
          </a:stretch>
        </p:blipFill>
        <p:spPr bwMode="auto">
          <a:xfrm>
            <a:off x="4267200" y="1447800"/>
            <a:ext cx="4428554" cy="4800600"/>
          </a:xfrm>
          <a:prstGeom prst="rect">
            <a:avLst/>
          </a:prstGeom>
          <a:noFill/>
        </p:spPr>
      </p:pic>
      <p:pic>
        <p:nvPicPr>
          <p:cNvPr id="37892" name="Picture 4" descr="http://www.princerupert.ca/images/editor/Image/agenda.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19400" y="0"/>
            <a:ext cx="2286000" cy="2457808"/>
          </a:xfrm>
          <a:prstGeom prst="rect">
            <a:avLst/>
          </a:prstGeom>
          <a:noFill/>
        </p:spPr>
      </p:pic>
      <p:sp>
        <p:nvSpPr>
          <p:cNvPr id="7" name="Title 6"/>
          <p:cNvSpPr>
            <a:spLocks noGrp="1"/>
          </p:cNvSpPr>
          <p:nvPr>
            <p:ph type="title"/>
          </p:nvPr>
        </p:nvSpPr>
        <p:spPr/>
        <p:txBody>
          <a:bodyPr/>
          <a:lstStyle/>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2"/>
                </a:solidFill>
              </a:rPr>
              <a:t>WELCOME AND INTRODUCTIONS</a:t>
            </a:r>
            <a:endParaRPr lang="en-US" b="1" dirty="0">
              <a:solidFill>
                <a:schemeClr val="tx2"/>
              </a:solidFill>
            </a:endParaRPr>
          </a:p>
        </p:txBody>
      </p:sp>
      <p:pic>
        <p:nvPicPr>
          <p:cNvPr id="1026" name="Picture 2"/>
          <p:cNvPicPr>
            <a:picLocks noGrp="1" noChangeAspect="1" noChangeArrowheads="1"/>
          </p:cNvPicPr>
          <p:nvPr>
            <p:ph sz="quarter" idx="1"/>
          </p:nvPr>
        </p:nvPicPr>
        <p:blipFill>
          <a:blip r:embed="rId3" cstate="print"/>
          <a:stretch>
            <a:fillRect/>
          </a:stretch>
        </p:blipFill>
        <p:spPr bwMode="auto">
          <a:xfrm>
            <a:off x="609600" y="1752600"/>
            <a:ext cx="4251164" cy="4600575"/>
          </a:xfrm>
          <a:prstGeom prst="rect">
            <a:avLst/>
          </a:prstGeom>
          <a:noFill/>
          <a:ln w="9525">
            <a:noFill/>
            <a:miter lim="800000"/>
            <a:headEnd/>
            <a:tailEnd/>
          </a:ln>
        </p:spPr>
      </p:pic>
      <p:pic>
        <p:nvPicPr>
          <p:cNvPr id="23554" name="Picture 2" descr="http://www.deerparkbaptistchurch.org/client_files/Image/tabletalk.jpg"/>
          <p:cNvPicPr>
            <a:picLocks noChangeAspect="1" noChangeArrowheads="1"/>
          </p:cNvPicPr>
          <p:nvPr/>
        </p:nvPicPr>
        <p:blipFill>
          <a:blip r:embed="rId4" cstate="print">
            <a:clrChange>
              <a:clrFrom>
                <a:srgbClr val="FDFDFB"/>
              </a:clrFrom>
              <a:clrTo>
                <a:srgbClr val="FDFDFB">
                  <a:alpha val="0"/>
                </a:srgbClr>
              </a:clrTo>
            </a:clrChange>
          </a:blip>
          <a:srcRect/>
          <a:stretch>
            <a:fillRect/>
          </a:stretch>
        </p:blipFill>
        <p:spPr bwMode="auto">
          <a:xfrm>
            <a:off x="2905125" y="1752600"/>
            <a:ext cx="6238875" cy="44577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731838"/>
          </a:xfrm>
        </p:spPr>
        <p:txBody>
          <a:bodyPr/>
          <a:lstStyle/>
          <a:p>
            <a:r>
              <a:rPr lang="en-US" dirty="0" smtClean="0"/>
              <a:t>PROJECT SCOPE</a:t>
            </a:r>
            <a:endParaRPr lang="en-US" dirty="0"/>
          </a:p>
        </p:txBody>
      </p:sp>
      <p:sp>
        <p:nvSpPr>
          <p:cNvPr id="3" name="Content Placeholder 2"/>
          <p:cNvSpPr>
            <a:spLocks noGrp="1"/>
          </p:cNvSpPr>
          <p:nvPr>
            <p:ph sz="quarter" idx="1"/>
          </p:nvPr>
        </p:nvSpPr>
        <p:spPr>
          <a:xfrm>
            <a:off x="457200" y="1219200"/>
            <a:ext cx="7467600" cy="5254752"/>
          </a:xfrm>
        </p:spPr>
        <p:txBody>
          <a:bodyPr>
            <a:normAutofit fontScale="92500" lnSpcReduction="10000"/>
          </a:bodyPr>
          <a:lstStyle/>
          <a:p>
            <a:pPr marL="457200" indent="-457200">
              <a:buFont typeface="+mj-lt"/>
              <a:buAutoNum type="arabicPeriod"/>
            </a:pPr>
            <a:r>
              <a:rPr lang="en-US" dirty="0" smtClean="0">
                <a:solidFill>
                  <a:srgbClr val="002060"/>
                </a:solidFill>
              </a:rPr>
              <a:t>Each </a:t>
            </a:r>
            <a:r>
              <a:rPr lang="en-US" dirty="0" smtClean="0">
                <a:solidFill>
                  <a:srgbClr val="002060"/>
                </a:solidFill>
              </a:rPr>
              <a:t>writer </a:t>
            </a:r>
            <a:r>
              <a:rPr lang="en-US" dirty="0" smtClean="0">
                <a:solidFill>
                  <a:srgbClr val="002060"/>
                </a:solidFill>
              </a:rPr>
              <a:t>will take their selected text through the </a:t>
            </a:r>
            <a:r>
              <a:rPr lang="en-US" dirty="0" smtClean="0">
                <a:solidFill>
                  <a:srgbClr val="002060"/>
                </a:solidFill>
              </a:rPr>
              <a:t>Resource Selection Process and then,</a:t>
            </a:r>
            <a:endParaRPr lang="en-US" dirty="0" smtClean="0">
              <a:solidFill>
                <a:srgbClr val="002060"/>
              </a:solidFill>
            </a:endParaRPr>
          </a:p>
          <a:p>
            <a:pPr marL="457200" indent="-457200">
              <a:buFont typeface="+mj-lt"/>
              <a:buAutoNum type="arabicPeriod"/>
            </a:pPr>
            <a:r>
              <a:rPr lang="en-US" dirty="0" smtClean="0">
                <a:solidFill>
                  <a:srgbClr val="002060"/>
                </a:solidFill>
              </a:rPr>
              <a:t>Create an Inquiry-based unit of study using the 3 Part Lesson framework. </a:t>
            </a:r>
          </a:p>
          <a:p>
            <a:pPr lvl="1"/>
            <a:r>
              <a:rPr lang="en-US" dirty="0" smtClean="0">
                <a:solidFill>
                  <a:srgbClr val="002060"/>
                </a:solidFill>
              </a:rPr>
              <a:t>Include </a:t>
            </a:r>
            <a:r>
              <a:rPr lang="en-US" dirty="0" smtClean="0">
                <a:solidFill>
                  <a:srgbClr val="002060"/>
                </a:solidFill>
              </a:rPr>
              <a:t>introductory </a:t>
            </a:r>
            <a:r>
              <a:rPr lang="en-US" dirty="0" smtClean="0">
                <a:solidFill>
                  <a:srgbClr val="002060"/>
                </a:solidFill>
              </a:rPr>
              <a:t>and/or contextualizing activities</a:t>
            </a:r>
          </a:p>
          <a:p>
            <a:endParaRPr lang="en-US" dirty="0" smtClean="0">
              <a:solidFill>
                <a:srgbClr val="002060"/>
              </a:solidFill>
            </a:endParaRPr>
          </a:p>
          <a:p>
            <a:pPr lvl="1"/>
            <a:r>
              <a:rPr lang="en-US" dirty="0" smtClean="0">
                <a:solidFill>
                  <a:srgbClr val="002060"/>
                </a:solidFill>
              </a:rPr>
              <a:t>Activities can be based on:</a:t>
            </a:r>
          </a:p>
          <a:p>
            <a:pPr lvl="2"/>
            <a:r>
              <a:rPr lang="en-US" dirty="0" smtClean="0">
                <a:solidFill>
                  <a:srgbClr val="002060"/>
                </a:solidFill>
              </a:rPr>
              <a:t>Themes or Sensitive Issues in the book</a:t>
            </a:r>
          </a:p>
          <a:p>
            <a:pPr lvl="2"/>
            <a:r>
              <a:rPr lang="en-US" dirty="0" smtClean="0">
                <a:solidFill>
                  <a:srgbClr val="002060"/>
                </a:solidFill>
              </a:rPr>
              <a:t>Political, Religious, and/or Philosophical perspectives</a:t>
            </a:r>
          </a:p>
          <a:p>
            <a:pPr lvl="2"/>
            <a:r>
              <a:rPr lang="en-US" dirty="0" smtClean="0">
                <a:solidFill>
                  <a:srgbClr val="002060"/>
                </a:solidFill>
              </a:rPr>
              <a:t>Current World issues</a:t>
            </a:r>
          </a:p>
          <a:p>
            <a:pPr lvl="2"/>
            <a:endParaRPr lang="en-US" dirty="0" smtClean="0">
              <a:solidFill>
                <a:srgbClr val="002060"/>
              </a:solidFill>
            </a:endParaRPr>
          </a:p>
          <a:p>
            <a:pPr lvl="1"/>
            <a:r>
              <a:rPr lang="en-US" dirty="0" smtClean="0">
                <a:solidFill>
                  <a:srgbClr val="002060"/>
                </a:solidFill>
              </a:rPr>
              <a:t>Activities can:</a:t>
            </a:r>
          </a:p>
          <a:p>
            <a:pPr lvl="2"/>
            <a:r>
              <a:rPr lang="en-US" dirty="0" smtClean="0">
                <a:solidFill>
                  <a:srgbClr val="002060"/>
                </a:solidFill>
              </a:rPr>
              <a:t>Incorporate Literacy Skills</a:t>
            </a:r>
          </a:p>
          <a:p>
            <a:pPr lvl="2"/>
            <a:r>
              <a:rPr lang="en-US" dirty="0" smtClean="0">
                <a:solidFill>
                  <a:srgbClr val="002060"/>
                </a:solidFill>
              </a:rPr>
              <a:t>Differentiated Instruction </a:t>
            </a:r>
          </a:p>
          <a:p>
            <a:pPr lvl="2"/>
            <a:r>
              <a:rPr lang="en-US" dirty="0" smtClean="0">
                <a:solidFill>
                  <a:srgbClr val="002060"/>
                </a:solidFill>
              </a:rPr>
              <a:t>Differentiated assessments </a:t>
            </a:r>
            <a:r>
              <a:rPr lang="en-US" i="1" dirty="0" smtClean="0">
                <a:solidFill>
                  <a:srgbClr val="002060"/>
                </a:solidFill>
              </a:rPr>
              <a:t>for</a:t>
            </a:r>
            <a:r>
              <a:rPr lang="en-US" dirty="0" smtClean="0">
                <a:solidFill>
                  <a:srgbClr val="002060"/>
                </a:solidFill>
              </a:rPr>
              <a:t> and </a:t>
            </a:r>
            <a:r>
              <a:rPr lang="en-US" i="1" dirty="0" smtClean="0">
                <a:solidFill>
                  <a:srgbClr val="002060"/>
                </a:solidFill>
              </a:rPr>
              <a:t>as</a:t>
            </a:r>
            <a:r>
              <a:rPr lang="en-US" dirty="0" smtClean="0">
                <a:solidFill>
                  <a:srgbClr val="002060"/>
                </a:solidFill>
              </a:rPr>
              <a:t> learning</a:t>
            </a:r>
          </a:p>
          <a:p>
            <a:pPr lvl="2"/>
            <a:r>
              <a:rPr lang="en-US" dirty="0" smtClean="0">
                <a:solidFill>
                  <a:srgbClr val="002060"/>
                </a:solidFill>
              </a:rPr>
              <a:t>Assessments </a:t>
            </a:r>
            <a:r>
              <a:rPr lang="en-US" i="1" dirty="0" smtClean="0">
                <a:solidFill>
                  <a:srgbClr val="002060"/>
                </a:solidFill>
              </a:rPr>
              <a:t>of</a:t>
            </a:r>
            <a:r>
              <a:rPr lang="en-US" dirty="0" smtClean="0">
                <a:solidFill>
                  <a:srgbClr val="002060"/>
                </a:solidFill>
              </a:rPr>
              <a:t> learning</a:t>
            </a:r>
          </a:p>
          <a:p>
            <a:pPr lvl="2"/>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Inquiry-based Learning</a:t>
            </a:r>
            <a:endParaRPr lang="en-CA" dirty="0"/>
          </a:p>
        </p:txBody>
      </p:sp>
      <p:sp>
        <p:nvSpPr>
          <p:cNvPr id="3" name="Content Placeholder 2"/>
          <p:cNvSpPr>
            <a:spLocks noGrp="1"/>
          </p:cNvSpPr>
          <p:nvPr>
            <p:ph sz="quarter" idx="1"/>
          </p:nvPr>
        </p:nvSpPr>
        <p:spPr/>
        <p:txBody>
          <a:bodyPr>
            <a:normAutofit fontScale="92500"/>
          </a:bodyPr>
          <a:lstStyle/>
          <a:p>
            <a:pPr>
              <a:buNone/>
            </a:pPr>
            <a:r>
              <a:rPr lang="en-US" b="1" dirty="0" smtClean="0">
                <a:solidFill>
                  <a:srgbClr val="FF0000"/>
                </a:solidFill>
              </a:rPr>
              <a:t>	Inquiry-based instruction is a student-centered and teacher-guided instructional approach that engages students in investigating </a:t>
            </a:r>
            <a:r>
              <a:rPr lang="en-US" b="1" dirty="0" smtClean="0">
                <a:solidFill>
                  <a:srgbClr val="002060"/>
                </a:solidFill>
              </a:rPr>
              <a:t>real world questions that they choose within a broad thematic framework</a:t>
            </a:r>
            <a:r>
              <a:rPr lang="en-US" b="1" dirty="0" smtClean="0">
                <a:solidFill>
                  <a:srgbClr val="FF0000"/>
                </a:solidFill>
              </a:rPr>
              <a:t>. Inquiry-Based instruction complements traditional instruction by providing a vehicle for </a:t>
            </a:r>
            <a:r>
              <a:rPr lang="en-US" b="1" dirty="0" smtClean="0">
                <a:solidFill>
                  <a:srgbClr val="002060"/>
                </a:solidFill>
              </a:rPr>
              <a:t>extending and applying the learning of students in a way that connects with their interests</a:t>
            </a:r>
            <a:r>
              <a:rPr lang="en-US" b="1" dirty="0" smtClean="0">
                <a:solidFill>
                  <a:srgbClr val="FF0000"/>
                </a:solidFill>
              </a:rPr>
              <a:t> within a broader thematic framework. Students acquire and analyze information, develop and support propositions, provide solutions, and design technology and arts </a:t>
            </a:r>
            <a:r>
              <a:rPr lang="en-US" b="1" dirty="0" smtClean="0">
                <a:solidFill>
                  <a:srgbClr val="002060"/>
                </a:solidFill>
              </a:rPr>
              <a:t>products that demonstrate their thinking and make their learning visible</a:t>
            </a:r>
            <a:r>
              <a:rPr lang="en-US" b="1" dirty="0" smtClean="0">
                <a:solidFill>
                  <a:srgbClr val="FF0000"/>
                </a:solidFill>
              </a:rPr>
              <a:t>.</a:t>
            </a:r>
          </a:p>
          <a:p>
            <a:pPr algn="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655638"/>
          </a:xfrm>
        </p:spPr>
        <p:txBody>
          <a:bodyPr>
            <a:normAutofit/>
          </a:bodyPr>
          <a:lstStyle/>
          <a:p>
            <a:r>
              <a:rPr lang="en-US" dirty="0" smtClean="0"/>
              <a:t>Developing your Inquiry Question(s)</a:t>
            </a:r>
            <a:endParaRPr lang="en-CA" dirty="0"/>
          </a:p>
        </p:txBody>
      </p:sp>
      <p:sp>
        <p:nvSpPr>
          <p:cNvPr id="3" name="Content Placeholder 2"/>
          <p:cNvSpPr>
            <a:spLocks noGrp="1"/>
          </p:cNvSpPr>
          <p:nvPr>
            <p:ph sz="quarter" idx="1"/>
          </p:nvPr>
        </p:nvSpPr>
        <p:spPr>
          <a:xfrm>
            <a:off x="457200" y="1066800"/>
            <a:ext cx="7467600" cy="4873752"/>
          </a:xfrm>
        </p:spPr>
        <p:txBody>
          <a:bodyPr/>
          <a:lstStyle/>
          <a:p>
            <a:pPr>
              <a:buNone/>
            </a:pPr>
            <a:r>
              <a:rPr lang="en-US" b="1" dirty="0" smtClean="0">
                <a:solidFill>
                  <a:srgbClr val="FF0000"/>
                </a:solidFill>
              </a:rPr>
              <a:t>1.</a:t>
            </a:r>
            <a:r>
              <a:rPr lang="en-US" dirty="0" smtClean="0">
                <a:solidFill>
                  <a:srgbClr val="002060"/>
                </a:solidFill>
              </a:rPr>
              <a:t> Is it personally relevant to you and socially significant? Are you truly interested in the question? </a:t>
            </a:r>
          </a:p>
          <a:p>
            <a:pPr>
              <a:buNone/>
            </a:pPr>
            <a:r>
              <a:rPr lang="en-US" b="1" dirty="0" smtClean="0">
                <a:solidFill>
                  <a:srgbClr val="FF0000"/>
                </a:solidFill>
              </a:rPr>
              <a:t>2. </a:t>
            </a:r>
            <a:r>
              <a:rPr lang="en-US" dirty="0" smtClean="0">
                <a:solidFill>
                  <a:srgbClr val="002060"/>
                </a:solidFill>
              </a:rPr>
              <a:t>Is it researchable? </a:t>
            </a:r>
          </a:p>
          <a:p>
            <a:pPr>
              <a:buNone/>
            </a:pPr>
            <a:r>
              <a:rPr lang="en-US" b="1" dirty="0" smtClean="0">
                <a:solidFill>
                  <a:srgbClr val="FF0000"/>
                </a:solidFill>
              </a:rPr>
              <a:t>3. </a:t>
            </a:r>
            <a:r>
              <a:rPr lang="en-US" dirty="0" smtClean="0">
                <a:solidFill>
                  <a:srgbClr val="002060"/>
                </a:solidFill>
              </a:rPr>
              <a:t>Is it big enough to find information and small enough to be manageable?</a:t>
            </a:r>
          </a:p>
          <a:p>
            <a:pPr>
              <a:buNone/>
            </a:pPr>
            <a:r>
              <a:rPr lang="en-US" b="1" dirty="0" smtClean="0">
                <a:solidFill>
                  <a:srgbClr val="FF0000"/>
                </a:solidFill>
              </a:rPr>
              <a:t>4. </a:t>
            </a:r>
            <a:r>
              <a:rPr lang="en-US" dirty="0" smtClean="0">
                <a:solidFill>
                  <a:srgbClr val="002060"/>
                </a:solidFill>
              </a:rPr>
              <a:t>Is it an issue that can be argued for or against?</a:t>
            </a:r>
          </a:p>
          <a:p>
            <a:endParaRPr lang="en-CA" dirty="0"/>
          </a:p>
        </p:txBody>
      </p:sp>
      <p:pic>
        <p:nvPicPr>
          <p:cNvPr id="16386" name="Picture 2" descr="http://thebigrocksandthoughts.files.wordpress.com/2011/05/inquiry_learning_process.gif"/>
          <p:cNvPicPr>
            <a:picLocks noChangeAspect="1" noChangeArrowheads="1"/>
          </p:cNvPicPr>
          <p:nvPr/>
        </p:nvPicPr>
        <p:blipFill>
          <a:blip r:embed="rId3" cstate="print"/>
          <a:srcRect/>
          <a:stretch>
            <a:fillRect/>
          </a:stretch>
        </p:blipFill>
        <p:spPr bwMode="auto">
          <a:xfrm>
            <a:off x="2362200" y="4194248"/>
            <a:ext cx="4124325" cy="26637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0"/>
            <a:ext cx="4495800" cy="579438"/>
          </a:xfrm>
        </p:spPr>
        <p:txBody>
          <a:bodyPr>
            <a:normAutofit/>
          </a:bodyPr>
          <a:lstStyle/>
          <a:p>
            <a:r>
              <a:rPr lang="en-US" dirty="0" smtClean="0"/>
              <a:t>A 3 </a:t>
            </a:r>
            <a:r>
              <a:rPr lang="en-US" dirty="0" smtClean="0"/>
              <a:t>Part </a:t>
            </a:r>
            <a:r>
              <a:rPr lang="en-US" dirty="0" smtClean="0"/>
              <a:t>Unit Plan</a:t>
            </a:r>
            <a:endParaRPr lang="en-CA" dirty="0"/>
          </a:p>
        </p:txBody>
      </p:sp>
      <p:pic>
        <p:nvPicPr>
          <p:cNvPr id="1026" name="Picture 2"/>
          <p:cNvPicPr>
            <a:picLocks noChangeAspect="1" noChangeArrowheads="1"/>
          </p:cNvPicPr>
          <p:nvPr/>
        </p:nvPicPr>
        <p:blipFill>
          <a:blip r:embed="rId3" cstate="print">
            <a:lum bright="-20000"/>
          </a:blip>
          <a:srcRect/>
          <a:stretch>
            <a:fillRect/>
          </a:stretch>
        </p:blipFill>
        <p:spPr bwMode="auto">
          <a:xfrm>
            <a:off x="1752600" y="609600"/>
            <a:ext cx="5451926" cy="6248400"/>
          </a:xfrm>
          <a:prstGeom prst="rect">
            <a:avLst/>
          </a:prstGeom>
          <a:noFill/>
          <a:ln w="9525">
            <a:noFill/>
            <a:miter lim="800000"/>
            <a:headEnd/>
            <a:tailEnd/>
          </a:ln>
        </p:spPr>
      </p:pic>
      <p:sp>
        <p:nvSpPr>
          <p:cNvPr id="6" name="TextBox 5"/>
          <p:cNvSpPr txBox="1"/>
          <p:nvPr/>
        </p:nvSpPr>
        <p:spPr>
          <a:xfrm>
            <a:off x="5943600" y="1676401"/>
            <a:ext cx="2971800" cy="1077218"/>
          </a:xfrm>
          <a:prstGeom prst="rect">
            <a:avLst/>
          </a:prstGeom>
          <a:solidFill>
            <a:schemeClr val="bg1"/>
          </a:solidFill>
          <a:ln>
            <a:solidFill>
              <a:srgbClr val="002060"/>
            </a:solidFill>
          </a:ln>
        </p:spPr>
        <p:txBody>
          <a:bodyPr wrap="square" rtlCol="0">
            <a:spAutoFit/>
          </a:bodyPr>
          <a:lstStyle/>
          <a:p>
            <a:pPr algn="ctr"/>
            <a:r>
              <a:rPr lang="en-US" sz="3200" dirty="0" smtClean="0">
                <a:solidFill>
                  <a:srgbClr val="002060"/>
                </a:solidFill>
              </a:rPr>
              <a:t>Differentiated Instruction</a:t>
            </a:r>
            <a:endParaRPr lang="en-US" sz="3200" dirty="0" smtClean="0">
              <a:solidFill>
                <a:srgbClr val="002060"/>
              </a:solidFill>
            </a:endParaRPr>
          </a:p>
        </p:txBody>
      </p:sp>
      <p:sp>
        <p:nvSpPr>
          <p:cNvPr id="7" name="Rectangle 6"/>
          <p:cNvSpPr/>
          <p:nvPr/>
        </p:nvSpPr>
        <p:spPr>
          <a:xfrm>
            <a:off x="1371600" y="3581400"/>
            <a:ext cx="2971800" cy="1077218"/>
          </a:xfrm>
          <a:prstGeom prst="rect">
            <a:avLst/>
          </a:prstGeom>
          <a:solidFill>
            <a:schemeClr val="bg1"/>
          </a:solidFill>
          <a:ln>
            <a:solidFill>
              <a:srgbClr val="002060"/>
            </a:solidFill>
          </a:ln>
        </p:spPr>
        <p:txBody>
          <a:bodyPr wrap="square">
            <a:spAutoFit/>
          </a:bodyPr>
          <a:lstStyle/>
          <a:p>
            <a:pPr marL="342900" lvl="0" indent="-342900">
              <a:spcBef>
                <a:spcPct val="20000"/>
              </a:spcBef>
            </a:pPr>
            <a:r>
              <a:rPr lang="en-US" sz="3200" dirty="0" smtClean="0">
                <a:solidFill>
                  <a:srgbClr val="002060"/>
                </a:solidFill>
              </a:rPr>
              <a:t>	Infusion </a:t>
            </a:r>
            <a:r>
              <a:rPr lang="en-US" sz="3200" dirty="0" smtClean="0">
                <a:solidFill>
                  <a:srgbClr val="002060"/>
                </a:solidFill>
              </a:rPr>
              <a:t>of Literacy</a:t>
            </a:r>
          </a:p>
        </p:txBody>
      </p:sp>
      <p:sp>
        <p:nvSpPr>
          <p:cNvPr id="8" name="Rectangle 7"/>
          <p:cNvSpPr/>
          <p:nvPr/>
        </p:nvSpPr>
        <p:spPr>
          <a:xfrm>
            <a:off x="6096000" y="3810000"/>
            <a:ext cx="2819400" cy="584775"/>
          </a:xfrm>
          <a:prstGeom prst="rect">
            <a:avLst/>
          </a:prstGeom>
          <a:solidFill>
            <a:schemeClr val="bg1"/>
          </a:solidFill>
          <a:ln>
            <a:solidFill>
              <a:srgbClr val="002060"/>
            </a:solidFill>
          </a:ln>
        </p:spPr>
        <p:txBody>
          <a:bodyPr wrap="square">
            <a:spAutoFit/>
          </a:bodyPr>
          <a:lstStyle/>
          <a:p>
            <a:pPr marL="342900" lvl="0" indent="-342900">
              <a:spcBef>
                <a:spcPct val="20000"/>
              </a:spcBef>
            </a:pPr>
            <a:r>
              <a:rPr lang="en-US" sz="3200" dirty="0" smtClean="0">
                <a:solidFill>
                  <a:srgbClr val="002060"/>
                </a:solidFill>
              </a:rPr>
              <a:t>	Scaffolding</a:t>
            </a:r>
            <a:endParaRPr lang="en-US" sz="3200" dirty="0" smtClean="0">
              <a:solidFill>
                <a:srgbClr val="002060"/>
              </a:solidFill>
            </a:endParaRPr>
          </a:p>
        </p:txBody>
      </p:sp>
      <p:sp>
        <p:nvSpPr>
          <p:cNvPr id="9" name="Rectangle 8"/>
          <p:cNvSpPr/>
          <p:nvPr/>
        </p:nvSpPr>
        <p:spPr>
          <a:xfrm>
            <a:off x="1371600" y="1828800"/>
            <a:ext cx="3051175" cy="1077218"/>
          </a:xfrm>
          <a:prstGeom prst="rect">
            <a:avLst/>
          </a:prstGeom>
          <a:solidFill>
            <a:schemeClr val="bg1"/>
          </a:solidFill>
          <a:ln>
            <a:solidFill>
              <a:srgbClr val="002060"/>
            </a:solidFill>
          </a:ln>
        </p:spPr>
        <p:txBody>
          <a:bodyPr wrap="square">
            <a:spAutoFit/>
          </a:bodyPr>
          <a:lstStyle/>
          <a:p>
            <a:pPr marL="342900" lvl="0" indent="-342900" algn="ctr">
              <a:spcBef>
                <a:spcPct val="20000"/>
              </a:spcBef>
            </a:pPr>
            <a:r>
              <a:rPr lang="en-US" sz="3200" dirty="0" smtClean="0">
                <a:solidFill>
                  <a:srgbClr val="002060"/>
                </a:solidFill>
              </a:rPr>
              <a:t>Knowing the Learner</a:t>
            </a:r>
            <a:endParaRPr lang="en-US" sz="3200" dirty="0" smtClean="0">
              <a:solidFill>
                <a:srgbClr val="002060"/>
              </a:solidFill>
            </a:endParaRPr>
          </a:p>
        </p:txBody>
      </p:sp>
      <p:sp>
        <p:nvSpPr>
          <p:cNvPr id="3" name="Content Placeholder 2"/>
          <p:cNvSpPr>
            <a:spLocks noGrp="1"/>
          </p:cNvSpPr>
          <p:nvPr>
            <p:ph sz="quarter" idx="1"/>
          </p:nvPr>
        </p:nvSpPr>
        <p:spPr>
          <a:xfrm>
            <a:off x="2819400" y="5334000"/>
            <a:ext cx="3657600" cy="1219199"/>
          </a:xfrm>
          <a:solidFill>
            <a:schemeClr val="bg1"/>
          </a:solidFill>
          <a:ln>
            <a:solidFill>
              <a:srgbClr val="002060"/>
            </a:solidFill>
          </a:ln>
        </p:spPr>
        <p:txBody>
          <a:bodyPr/>
          <a:lstStyle/>
          <a:p>
            <a:pPr algn="ctr">
              <a:buNone/>
            </a:pPr>
            <a:r>
              <a:rPr lang="en-US" sz="3200" dirty="0" smtClean="0">
                <a:solidFill>
                  <a:srgbClr val="002060"/>
                </a:solidFill>
              </a:rPr>
              <a:t>Assessment </a:t>
            </a:r>
            <a:r>
              <a:rPr lang="en-US" sz="3200" dirty="0" smtClean="0">
                <a:solidFill>
                  <a:srgbClr val="002060"/>
                </a:solidFill>
              </a:rPr>
              <a:t>and Evaluation</a:t>
            </a:r>
            <a:endParaRPr lang="en-CA" sz="32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 calcmode="lin" valueType="num">
                                      <p:cBhvr additive="base">
                                        <p:cTn id="31" dur="500" fill="hold"/>
                                        <p:tgtEl>
                                          <p:spTgt spid="3">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additive="base">
                                        <p:cTn id="3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3" grpId="0" uiExpand="1"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838200"/>
            <a:ext cx="4724400" cy="1951038"/>
          </a:xfrm>
        </p:spPr>
        <p:txBody>
          <a:bodyPr>
            <a:normAutofit/>
          </a:bodyPr>
          <a:lstStyle/>
          <a:p>
            <a:r>
              <a:rPr lang="en-US" b="1" dirty="0" smtClean="0"/>
              <a:t>Infusing Literacy…how??</a:t>
            </a:r>
            <a:endParaRPr lang="en-CA" b="1" dirty="0"/>
          </a:p>
        </p:txBody>
      </p:sp>
      <p:sp>
        <p:nvSpPr>
          <p:cNvPr id="3" name="Content Placeholder 2"/>
          <p:cNvSpPr>
            <a:spLocks noGrp="1"/>
          </p:cNvSpPr>
          <p:nvPr>
            <p:ph sz="quarter" idx="1"/>
          </p:nvPr>
        </p:nvSpPr>
        <p:spPr>
          <a:xfrm>
            <a:off x="228600" y="609600"/>
            <a:ext cx="4724400" cy="5287963"/>
          </a:xfrm>
        </p:spPr>
        <p:txBody>
          <a:bodyPr>
            <a:normAutofit/>
          </a:bodyPr>
          <a:lstStyle/>
          <a:p>
            <a:r>
              <a:rPr lang="en-US" dirty="0" smtClean="0"/>
              <a:t>Who is my audience?</a:t>
            </a:r>
          </a:p>
          <a:p>
            <a:r>
              <a:rPr lang="en-US" dirty="0" smtClean="0"/>
              <a:t>What is my focus: </a:t>
            </a:r>
          </a:p>
          <a:p>
            <a:pPr lvl="1"/>
            <a:r>
              <a:rPr lang="en-US" dirty="0" smtClean="0"/>
              <a:t>Reading? </a:t>
            </a:r>
          </a:p>
          <a:p>
            <a:pPr lvl="2"/>
            <a:r>
              <a:rPr lang="en-US" dirty="0" smtClean="0">
                <a:solidFill>
                  <a:srgbClr val="002060"/>
                </a:solidFill>
              </a:rPr>
              <a:t>Informational, Narrative, Graphical?</a:t>
            </a:r>
          </a:p>
          <a:p>
            <a:pPr lvl="1"/>
            <a:r>
              <a:rPr lang="en-US" dirty="0" smtClean="0"/>
              <a:t>Writing?</a:t>
            </a:r>
          </a:p>
          <a:p>
            <a:pPr lvl="2"/>
            <a:r>
              <a:rPr lang="en-US" dirty="0" smtClean="0">
                <a:solidFill>
                  <a:srgbClr val="002060"/>
                </a:solidFill>
              </a:rPr>
              <a:t>Short Responses, Expressing an Opinion, Objective Writing?</a:t>
            </a:r>
          </a:p>
          <a:p>
            <a:r>
              <a:rPr lang="en-US" dirty="0" smtClean="0"/>
              <a:t>Skills: </a:t>
            </a:r>
          </a:p>
          <a:p>
            <a:pPr lvl="1"/>
            <a:r>
              <a:rPr lang="en-US" dirty="0" smtClean="0">
                <a:solidFill>
                  <a:srgbClr val="002060"/>
                </a:solidFill>
              </a:rPr>
              <a:t>Identifying Main Ideas? </a:t>
            </a:r>
          </a:p>
          <a:p>
            <a:pPr lvl="1"/>
            <a:r>
              <a:rPr lang="en-US" dirty="0" smtClean="0">
                <a:solidFill>
                  <a:srgbClr val="002060"/>
                </a:solidFill>
              </a:rPr>
              <a:t>Making Inferences? </a:t>
            </a:r>
          </a:p>
          <a:p>
            <a:pPr lvl="1"/>
            <a:r>
              <a:rPr lang="en-US" dirty="0" smtClean="0">
                <a:solidFill>
                  <a:srgbClr val="002060"/>
                </a:solidFill>
              </a:rPr>
              <a:t>Summarizing? </a:t>
            </a:r>
            <a:endParaRPr lang="en-CA" dirty="0">
              <a:solidFill>
                <a:srgbClr val="002060"/>
              </a:solidFill>
            </a:endParaRPr>
          </a:p>
        </p:txBody>
      </p:sp>
      <p:pic>
        <p:nvPicPr>
          <p:cNvPr id="2050" name="Picture 2"/>
          <p:cNvPicPr>
            <a:picLocks noChangeAspect="1" noChangeArrowheads="1"/>
          </p:cNvPicPr>
          <p:nvPr/>
        </p:nvPicPr>
        <p:blipFill>
          <a:blip r:embed="rId3" cstate="print"/>
          <a:srcRect/>
          <a:stretch>
            <a:fillRect/>
          </a:stretch>
        </p:blipFill>
        <p:spPr bwMode="auto">
          <a:xfrm>
            <a:off x="4419600" y="3773341"/>
            <a:ext cx="4724400" cy="3084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310</TotalTime>
  <Words>688</Words>
  <Application>Microsoft Office PowerPoint</Application>
  <PresentationFormat>On-screen Show (4:3)</PresentationFormat>
  <Paragraphs>109</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Oriel</vt:lpstr>
      <vt:lpstr>Boys and Girls Literacy</vt:lpstr>
      <vt:lpstr>Prayer for Writers</vt:lpstr>
      <vt:lpstr>Slide 3</vt:lpstr>
      <vt:lpstr>WELCOME AND INTRODUCTIONS</vt:lpstr>
      <vt:lpstr>PROJECT SCOPE</vt:lpstr>
      <vt:lpstr>Inquiry-based Learning</vt:lpstr>
      <vt:lpstr>Developing your Inquiry Question(s)</vt:lpstr>
      <vt:lpstr>A 3 Part Unit Plan</vt:lpstr>
      <vt:lpstr>Infusing Literacy…how??</vt:lpstr>
      <vt:lpstr>Slide 10</vt:lpstr>
      <vt:lpstr>Resource Selection Process BIG IDEAS</vt:lpstr>
      <vt:lpstr>RESOURCE CONTAINING SENSITIVE OR CONTROVERSIAL MATERIALS</vt:lpstr>
      <vt:lpstr>Slide 13</vt:lpstr>
      <vt:lpstr>Sample Resource Selection Process</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Boys and Girls Literacy</dc:title>
  <dc:creator>clarkec</dc:creator>
  <cp:lastModifiedBy>clarkec</cp:lastModifiedBy>
  <cp:revision>31</cp:revision>
  <dcterms:created xsi:type="dcterms:W3CDTF">2012-04-23T14:17:16Z</dcterms:created>
  <dcterms:modified xsi:type="dcterms:W3CDTF">2012-04-23T19:27:56Z</dcterms:modified>
</cp:coreProperties>
</file>